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714DFB-F0A4-4B65-9BB6-1CFF7BB2D752}" v="8" dt="2022-09-13T02:09:11.4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453" y="4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O BALAN A/L GANESAN" userId="c0d5bd25-b528-4dfd-bd29-45f5f8381ce4" providerId="ADAL" clId="{BE714DFB-F0A4-4B65-9BB6-1CFF7BB2D752}"/>
    <pc:docChg chg="undo custSel addSld delSld modSld">
      <pc:chgData name="POO BALAN A/L GANESAN" userId="c0d5bd25-b528-4dfd-bd29-45f5f8381ce4" providerId="ADAL" clId="{BE714DFB-F0A4-4B65-9BB6-1CFF7BB2D752}" dt="2022-09-13T02:57:02.734" v="1326" actId="2696"/>
      <pc:docMkLst>
        <pc:docMk/>
      </pc:docMkLst>
      <pc:sldChg chg="modSp mod">
        <pc:chgData name="POO BALAN A/L GANESAN" userId="c0d5bd25-b528-4dfd-bd29-45f5f8381ce4" providerId="ADAL" clId="{BE714DFB-F0A4-4B65-9BB6-1CFF7BB2D752}" dt="2022-09-13T01:45:46.322" v="64" actId="20577"/>
        <pc:sldMkLst>
          <pc:docMk/>
          <pc:sldMk cId="1817560692" sldId="256"/>
        </pc:sldMkLst>
        <pc:graphicFrameChg chg="modGraphic">
          <ac:chgData name="POO BALAN A/L GANESAN" userId="c0d5bd25-b528-4dfd-bd29-45f5f8381ce4" providerId="ADAL" clId="{BE714DFB-F0A4-4B65-9BB6-1CFF7BB2D752}" dt="2022-09-13T01:45:46.322" v="64" actId="20577"/>
          <ac:graphicFrameMkLst>
            <pc:docMk/>
            <pc:sldMk cId="1817560692" sldId="256"/>
            <ac:graphicFrameMk id="4" creationId="{00000000-0000-0000-0000-000000000000}"/>
          </ac:graphicFrameMkLst>
        </pc:graphicFrameChg>
      </pc:sldChg>
      <pc:sldChg chg="modSp mod">
        <pc:chgData name="POO BALAN A/L GANESAN" userId="c0d5bd25-b528-4dfd-bd29-45f5f8381ce4" providerId="ADAL" clId="{BE714DFB-F0A4-4B65-9BB6-1CFF7BB2D752}" dt="2022-09-13T02:06:28.891" v="1203" actId="20577"/>
        <pc:sldMkLst>
          <pc:docMk/>
          <pc:sldMk cId="2574732959" sldId="258"/>
        </pc:sldMkLst>
        <pc:graphicFrameChg chg="modGraphic">
          <ac:chgData name="POO BALAN A/L GANESAN" userId="c0d5bd25-b528-4dfd-bd29-45f5f8381ce4" providerId="ADAL" clId="{BE714DFB-F0A4-4B65-9BB6-1CFF7BB2D752}" dt="2022-09-13T02:06:28.891" v="1203" actId="20577"/>
          <ac:graphicFrameMkLst>
            <pc:docMk/>
            <pc:sldMk cId="2574732959" sldId="258"/>
            <ac:graphicFrameMk id="4" creationId="{00000000-0000-0000-0000-000000000000}"/>
          </ac:graphicFrameMkLst>
        </pc:graphicFrameChg>
      </pc:sldChg>
      <pc:sldChg chg="modSp add mod">
        <pc:chgData name="POO BALAN A/L GANESAN" userId="c0d5bd25-b528-4dfd-bd29-45f5f8381ce4" providerId="ADAL" clId="{BE714DFB-F0A4-4B65-9BB6-1CFF7BB2D752}" dt="2022-09-13T02:06:49.782" v="1254" actId="20577"/>
        <pc:sldMkLst>
          <pc:docMk/>
          <pc:sldMk cId="2696220855" sldId="259"/>
        </pc:sldMkLst>
        <pc:graphicFrameChg chg="modGraphic">
          <ac:chgData name="POO BALAN A/L GANESAN" userId="c0d5bd25-b528-4dfd-bd29-45f5f8381ce4" providerId="ADAL" clId="{BE714DFB-F0A4-4B65-9BB6-1CFF7BB2D752}" dt="2022-09-13T02:06:49.782" v="1254" actId="20577"/>
          <ac:graphicFrameMkLst>
            <pc:docMk/>
            <pc:sldMk cId="2696220855" sldId="259"/>
            <ac:graphicFrameMk id="4" creationId="{00000000-0000-0000-0000-000000000000}"/>
          </ac:graphicFrameMkLst>
        </pc:graphicFrameChg>
      </pc:sldChg>
      <pc:sldChg chg="addSp delSp modSp add mod">
        <pc:chgData name="POO BALAN A/L GANESAN" userId="c0d5bd25-b528-4dfd-bd29-45f5f8381ce4" providerId="ADAL" clId="{BE714DFB-F0A4-4B65-9BB6-1CFF7BB2D752}" dt="2022-09-13T02:20:42.755" v="1325" actId="313"/>
        <pc:sldMkLst>
          <pc:docMk/>
          <pc:sldMk cId="4094811406" sldId="260"/>
        </pc:sldMkLst>
        <pc:graphicFrameChg chg="mod modGraphic">
          <ac:chgData name="POO BALAN A/L GANESAN" userId="c0d5bd25-b528-4dfd-bd29-45f5f8381ce4" providerId="ADAL" clId="{BE714DFB-F0A4-4B65-9BB6-1CFF7BB2D752}" dt="2022-09-13T02:20:42.755" v="1325" actId="313"/>
          <ac:graphicFrameMkLst>
            <pc:docMk/>
            <pc:sldMk cId="4094811406" sldId="260"/>
            <ac:graphicFrameMk id="4" creationId="{00000000-0000-0000-0000-000000000000}"/>
          </ac:graphicFrameMkLst>
        </pc:graphicFrameChg>
        <pc:picChg chg="add del">
          <ac:chgData name="POO BALAN A/L GANESAN" userId="c0d5bd25-b528-4dfd-bd29-45f5f8381ce4" providerId="ADAL" clId="{BE714DFB-F0A4-4B65-9BB6-1CFF7BB2D752}" dt="2022-09-13T02:08:07.879" v="1286" actId="22"/>
          <ac:picMkLst>
            <pc:docMk/>
            <pc:sldMk cId="4094811406" sldId="260"/>
            <ac:picMk id="3" creationId="{CD70352E-7483-47F6-8EF6-EFE922D3E5AF}"/>
          </ac:picMkLst>
        </pc:picChg>
      </pc:sldChg>
      <pc:sldChg chg="modSp add del mod">
        <pc:chgData name="POO BALAN A/L GANESAN" userId="c0d5bd25-b528-4dfd-bd29-45f5f8381ce4" providerId="ADAL" clId="{BE714DFB-F0A4-4B65-9BB6-1CFF7BB2D752}" dt="2022-09-13T02:57:02.734" v="1326" actId="2696"/>
        <pc:sldMkLst>
          <pc:docMk/>
          <pc:sldMk cId="1227433898" sldId="261"/>
        </pc:sldMkLst>
        <pc:graphicFrameChg chg="mod modGraphic">
          <ac:chgData name="POO BALAN A/L GANESAN" userId="c0d5bd25-b528-4dfd-bd29-45f5f8381ce4" providerId="ADAL" clId="{BE714DFB-F0A4-4B65-9BB6-1CFF7BB2D752}" dt="2022-09-13T02:09:41.049" v="1319" actId="20577"/>
          <ac:graphicFrameMkLst>
            <pc:docMk/>
            <pc:sldMk cId="1227433898" sldId="261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0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8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26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8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2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8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7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63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7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9C49-9E82-4815-95F7-59C21AD7581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0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F9C49-9E82-4815-95F7-59C21AD7581E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B13B-EB1F-4AA9-B1F6-82A13B459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0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882894"/>
              </p:ext>
            </p:extLst>
          </p:nvPr>
        </p:nvGraphicFramePr>
        <p:xfrm>
          <a:off x="319312" y="111516"/>
          <a:ext cx="11538859" cy="65356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8345">
                  <a:extLst>
                    <a:ext uri="{9D8B030D-6E8A-4147-A177-3AD203B41FA5}">
                      <a16:colId xmlns:a16="http://schemas.microsoft.com/office/drawing/2014/main" val="1242669362"/>
                    </a:ext>
                  </a:extLst>
                </a:gridCol>
                <a:gridCol w="8650514">
                  <a:extLst>
                    <a:ext uri="{9D8B030D-6E8A-4147-A177-3AD203B41FA5}">
                      <a16:colId xmlns:a16="http://schemas.microsoft.com/office/drawing/2014/main" val="196570415"/>
                    </a:ext>
                  </a:extLst>
                </a:gridCol>
              </a:tblGrid>
              <a:tr h="659191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Project Title: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Investigation of the mixing characteristics of water and air produced by venturi-nozzle: CFD study</a:t>
                      </a:r>
                      <a:endParaRPr lang="en-MY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8879872"/>
                  </a:ext>
                </a:extLst>
              </a:tr>
              <a:tr h="2436132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Synopsis: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Aeration of water is important in application such as waste-water treatment and aquaculture. Aeration enhances the content of dissolved oxygen (DO) in water.  The purpose of this project to investigate the flow characteristics (</a:t>
                      </a:r>
                      <a:r>
                        <a:rPr lang="en-MY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eg.</a:t>
                      </a:r>
                      <a:r>
                        <a:rPr lang="en-MY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velocity distribution) and pressure losses of water passing through different geometries of nozzle. This is a computational investigation.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8854623"/>
                  </a:ext>
                </a:extLst>
              </a:tr>
              <a:tr h="1045029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Objectives: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investigate the velocity distributions under different geometry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</a:t>
                      </a:r>
                      <a:r>
                        <a:rPr lang="en-US" sz="1600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evaluate the pressure drop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2474013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Equipment</a:t>
                      </a:r>
                      <a:r>
                        <a:rPr lang="en-US" sz="1800" b="1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required:</a:t>
                      </a:r>
                      <a:endParaRPr lang="en-US" sz="1800" b="1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Personal PC or laptop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5234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Software required: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Ansys Fluent Software Academic</a:t>
                      </a:r>
                    </a:p>
                    <a:p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33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Supervisor</a:t>
                      </a:r>
                      <a:r>
                        <a:rPr lang="en-US" sz="5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(Department):</a:t>
                      </a:r>
                    </a:p>
                  </a:txBody>
                  <a:tcPr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Poo Balan Ganesan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4025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Master of Mechanical Engineering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4617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Duration: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Maximum</a:t>
                      </a:r>
                      <a:r>
                        <a:rPr lang="en-US" sz="1600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 consecutive semesters</a:t>
                      </a:r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2857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756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911796"/>
              </p:ext>
            </p:extLst>
          </p:nvPr>
        </p:nvGraphicFramePr>
        <p:xfrm>
          <a:off x="319312" y="111516"/>
          <a:ext cx="11538859" cy="6464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8345">
                  <a:extLst>
                    <a:ext uri="{9D8B030D-6E8A-4147-A177-3AD203B41FA5}">
                      <a16:colId xmlns:a16="http://schemas.microsoft.com/office/drawing/2014/main" val="1242669362"/>
                    </a:ext>
                  </a:extLst>
                </a:gridCol>
                <a:gridCol w="8650514">
                  <a:extLst>
                    <a:ext uri="{9D8B030D-6E8A-4147-A177-3AD203B41FA5}">
                      <a16:colId xmlns:a16="http://schemas.microsoft.com/office/drawing/2014/main" val="196570415"/>
                    </a:ext>
                  </a:extLst>
                </a:gridCol>
              </a:tblGrid>
              <a:tr h="659191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Project Title: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Investigation of heat transfer characteristics of a compact heat-exchanger: Experimental study</a:t>
                      </a:r>
                      <a:endParaRPr lang="en-MY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8879872"/>
                  </a:ext>
                </a:extLst>
              </a:tr>
              <a:tr h="2436132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Synopsis: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heat exchanger based on open-type metal foam structure (a product) and the mini-wind tunnel have been developed in-house. You will carry out various experimental investigations to evaluate the performance of the heat-exchanger based on pressure drop and heat transfer coefficient. If needed, some modification to the heat exchanger will be done.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8854623"/>
                  </a:ext>
                </a:extLst>
              </a:tr>
              <a:tr h="1045029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Objectives: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investigate the heat transfer characteristic enhancement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</a:t>
                      </a:r>
                      <a:r>
                        <a:rPr lang="en-US" sz="1600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evaluate the pressure drop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2474013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Equipment</a:t>
                      </a:r>
                      <a:r>
                        <a:rPr lang="en-US" sz="1800" b="1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required:</a:t>
                      </a:r>
                      <a:endParaRPr lang="en-US" sz="1800" b="1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Powder metallurgy facilities, thermal conductivity meter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5234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Software required: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33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Supervisor</a:t>
                      </a:r>
                      <a:r>
                        <a:rPr lang="en-US" sz="5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(Department):</a:t>
                      </a:r>
                    </a:p>
                  </a:txBody>
                  <a:tcPr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Poo Balan Ganesan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4025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Master of Mechanical Engineering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4617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Duration: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Maximum</a:t>
                      </a:r>
                      <a:r>
                        <a:rPr lang="en-US" sz="1600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 consecutive semesters</a:t>
                      </a:r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2857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73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303295"/>
              </p:ext>
            </p:extLst>
          </p:nvPr>
        </p:nvGraphicFramePr>
        <p:xfrm>
          <a:off x="319312" y="111516"/>
          <a:ext cx="11538859" cy="64645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8345">
                  <a:extLst>
                    <a:ext uri="{9D8B030D-6E8A-4147-A177-3AD203B41FA5}">
                      <a16:colId xmlns:a16="http://schemas.microsoft.com/office/drawing/2014/main" val="1242669362"/>
                    </a:ext>
                  </a:extLst>
                </a:gridCol>
                <a:gridCol w="8650514">
                  <a:extLst>
                    <a:ext uri="{9D8B030D-6E8A-4147-A177-3AD203B41FA5}">
                      <a16:colId xmlns:a16="http://schemas.microsoft.com/office/drawing/2014/main" val="196570415"/>
                    </a:ext>
                  </a:extLst>
                </a:gridCol>
              </a:tblGrid>
              <a:tr h="659191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Project Title: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of composite material Aluminium (Al) and Graphene (Gr) fins : Powder metallurgy Experimental study</a:t>
                      </a:r>
                      <a:endParaRPr lang="en-MY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8879872"/>
                  </a:ext>
                </a:extLst>
              </a:tr>
              <a:tr h="2436132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Synopsis: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MY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Aluminium sheet is used as heat exchanger fins. The idea of this project to enhance the conductivity of aluminium sheet through composite material of Al + Graphene. Graphene is a high conductivity nano-material.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MY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8854623"/>
                  </a:ext>
                </a:extLst>
              </a:tr>
              <a:tr h="1045029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Objectives: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develop a composite material of </a:t>
                      </a:r>
                      <a:r>
                        <a:rPr lang="en-US" sz="1600" noProof="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Aluminium</a:t>
                      </a: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and Graphene through power metallurgy technique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</a:t>
                      </a:r>
                      <a:r>
                        <a:rPr lang="en-US" sz="1600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evaluate the conductivity enhancement of the developed material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2474013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Equipment</a:t>
                      </a:r>
                      <a:r>
                        <a:rPr lang="en-US" sz="1800" b="1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required:</a:t>
                      </a:r>
                      <a:endParaRPr lang="en-US" sz="1800" b="1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Mini wind-tunnel, flow meter (available at the lab)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5234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Software required: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33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Supervisor</a:t>
                      </a:r>
                      <a:r>
                        <a:rPr lang="en-US" sz="5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(Department):</a:t>
                      </a:r>
                    </a:p>
                  </a:txBody>
                  <a:tcPr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Poo Balan Ganesan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4025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Master of Mechanical Engineering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4617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Duration: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Maximum</a:t>
                      </a:r>
                      <a:r>
                        <a:rPr lang="en-US" sz="1600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 consecutive semesters</a:t>
                      </a:r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2857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22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887443"/>
              </p:ext>
            </p:extLst>
          </p:nvPr>
        </p:nvGraphicFramePr>
        <p:xfrm>
          <a:off x="319312" y="111516"/>
          <a:ext cx="11538859" cy="73371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8345">
                  <a:extLst>
                    <a:ext uri="{9D8B030D-6E8A-4147-A177-3AD203B41FA5}">
                      <a16:colId xmlns:a16="http://schemas.microsoft.com/office/drawing/2014/main" val="1242669362"/>
                    </a:ext>
                  </a:extLst>
                </a:gridCol>
                <a:gridCol w="8650514">
                  <a:extLst>
                    <a:ext uri="{9D8B030D-6E8A-4147-A177-3AD203B41FA5}">
                      <a16:colId xmlns:a16="http://schemas.microsoft.com/office/drawing/2014/main" val="196570415"/>
                    </a:ext>
                  </a:extLst>
                </a:gridCol>
              </a:tblGrid>
              <a:tr h="659191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Project Title: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Hydro-echo-acoustic Model to Categorize Fish Behavior : Experimental study</a:t>
                      </a:r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68879872"/>
                  </a:ext>
                </a:extLst>
              </a:tr>
              <a:tr h="2436132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Synopsis: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Aquaculture is a fast-growing food production system and provides a strategic solution in addressing food security challenges. This project is about developing a method of characterizing and modelling of fish behavior during feeding and non-feeding period. This project will investigate the means of an acoustic technique (echo-sounder, sound wave, sonar method) in order to model and characterize fish behavior. </a:t>
                      </a:r>
                      <a:endParaRPr lang="en-MY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8854623"/>
                  </a:ext>
                </a:extLst>
              </a:tr>
              <a:tr h="1045029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Objectives: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develop a model (prototyping) for acoustic data collection from an aquarium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carry out sound-signal processing and analysis 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 characterize acoustic signal collected from tanks for fish behavior during feeding and non-feeding period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2474013"/>
                  </a:ext>
                </a:extLst>
              </a:tr>
              <a:tr h="478971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Equipment</a:t>
                      </a:r>
                      <a:r>
                        <a:rPr lang="en-US" sz="1800" b="1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required:</a:t>
                      </a:r>
                      <a:endParaRPr lang="en-US" sz="1800" b="1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Student are expected to develop a model (small lab-scale) setup based on small aquarium (provided by me), an Arduino based ultrasonic sensor/echo sounder with emitter and receiver (about RM 50), Arduino board DIY (RM 150). The idea is to develop an prototype model and to </a:t>
                      </a:r>
                      <a:r>
                        <a:rPr lang="en-US" sz="1600" noProof="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decribe</a:t>
                      </a: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and to characterize the signal into models of fish </a:t>
                      </a:r>
                      <a:r>
                        <a:rPr lang="en-US" sz="1600" noProof="0" dirty="0" err="1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behaviour</a:t>
                      </a:r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during feeding and non-feeding.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5234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Software required: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33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Supervisor</a:t>
                      </a:r>
                      <a:r>
                        <a:rPr lang="en-US" sz="5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="1" spc="-5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(Department):</a:t>
                      </a:r>
                    </a:p>
                  </a:txBody>
                  <a:tcPr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Poo Balan Ganesan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4025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Program: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Master of Mechanical Engineering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4617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Duration: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Maximum</a:t>
                      </a:r>
                      <a:r>
                        <a:rPr lang="en-US" sz="1600" baseline="0" noProof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2 consecutive semesters</a:t>
                      </a:r>
                      <a:endParaRPr lang="en-US" sz="1600" noProof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2857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811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1EB5DFD27407459C765E7A97C439C3" ma:contentTypeVersion="10" ma:contentTypeDescription="Create a new document." ma:contentTypeScope="" ma:versionID="410a40d092b8d2f42809778ca979837f">
  <xsd:schema xmlns:xsd="http://www.w3.org/2001/XMLSchema" xmlns:xs="http://www.w3.org/2001/XMLSchema" xmlns:p="http://schemas.microsoft.com/office/2006/metadata/properties" xmlns:ns3="f1f1a937-c069-4d94-8405-353d54db5961" targetNamespace="http://schemas.microsoft.com/office/2006/metadata/properties" ma:root="true" ma:fieldsID="d6dc63c124347ee302831290f432e048" ns3:_="">
    <xsd:import namespace="f1f1a937-c069-4d94-8405-353d54db596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f1a937-c069-4d94-8405-353d54db59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7DA220-9072-4EA8-B48F-6FD0B489A6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1f1a937-c069-4d94-8405-353d54db59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853D06-2F05-4596-A91E-7E479F29B7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ADC8C4-6262-461B-9788-F0A60D3DFEDE}">
  <ds:schemaRefs>
    <ds:schemaRef ds:uri="http://purl.org/dc/dcmitype/"/>
    <ds:schemaRef ds:uri="http://schemas.openxmlformats.org/package/2006/metadata/core-properties"/>
    <ds:schemaRef ds:uri="f1f1a937-c069-4d94-8405-353d54db5961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587</Words>
  <Application>Microsoft Office PowerPoint</Application>
  <PresentationFormat>Widescreen</PresentationFormat>
  <Paragraphs>69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POO BALAN A/L GANESAN</cp:lastModifiedBy>
  <cp:revision>21</cp:revision>
  <dcterms:created xsi:type="dcterms:W3CDTF">2018-01-03T06:54:22Z</dcterms:created>
  <dcterms:modified xsi:type="dcterms:W3CDTF">2022-09-13T02:57:07Z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0x010100EB1EB5DFD27407459C765E7A97C439C3</vt:lpwstr>
  </property>
</Properties>
</file>